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notesMasterIdLst>
    <p:notesMasterId r:id="rId6"/>
  </p:notesMasterIdLst>
  <p:sldIdLst>
    <p:sldId id="317" r:id="rId2"/>
    <p:sldId id="316" r:id="rId3"/>
    <p:sldId id="320" r:id="rId4"/>
    <p:sldId id="322" r:id="rId5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0066FF"/>
    <a:srgbClr val="9933FF"/>
    <a:srgbClr val="2F52A0"/>
    <a:srgbClr val="FAA346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249" autoAdjust="0"/>
  </p:normalViewPr>
  <p:slideViewPr>
    <p:cSldViewPr>
      <p:cViewPr varScale="1">
        <p:scale>
          <a:sx n="40" d="100"/>
          <a:sy n="40" d="100"/>
        </p:scale>
        <p:origin x="82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38979-01A9-4F39-A1B1-E03785B7729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3BA57-CDB1-4C4B-AE7A-85CFBD041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43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3BA57-CDB1-4C4B-AE7A-85CFBD0418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84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7FF01-FF75-449F-BFA8-987E95854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B17542-73CC-4CFF-B740-D11C4483A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AF6F1-6C47-444C-8EC5-17AD6E7EE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6AC58-210A-40DD-B129-361F1CE7A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12EE6-04BF-49F5-9431-4CCC26D1B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39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67B10-AD50-47BC-8E5F-512A76E97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97216E-9D7F-4C5A-9855-33FE5F42D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81A25-3F92-4CB1-A069-979B318C8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30951-9FDF-4690-9611-471567631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B0F06-E09D-4031-9870-C7AE405D0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1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75E2C1-0AFD-4E40-B22B-D07CC0322B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1872F6-4412-4C56-A1AE-9FD69C89D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5C196-562F-4731-8943-850235837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BCAA7-F47A-4E36-930C-38F5F3D7A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3130D-206D-4681-9A9D-B85B21514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1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A6D60-9DEC-4783-99AF-2546C39EB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AB596-7756-4A32-94EC-6AE294B9B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E6538-B345-475D-8C83-E5484B791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B6DBE-AA12-4426-821D-6AB9F4361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FE153-5A71-4659-BEB4-751FF68D6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43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37F94-374F-4562-897A-B2986FB4F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42E2F-8813-48E4-9053-459963540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65998-AC7C-4C2F-82CE-84F3FD7DC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4C21B-767D-4F97-97E6-0A7BE9F75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669E6-A356-43B2-AC49-E821ECDB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81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CC659-27B3-478A-A03E-3FD311E58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A437C-795B-4745-A4EC-250511C28A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8B34F-17D9-4FC9-98DF-CAA9A3B3D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09395-F9BD-40C2-AF83-05A07AB70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48FA1-A364-4828-99E7-06D22A691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CA8B7-354D-4C51-8B73-84D95D53D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94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BE0F7-C92A-4F53-97E4-9003767AE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F9C71-8D44-4AAA-A0B8-709F9EA90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676952-A15B-473D-80C3-DA3BA231F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ADCE54-D3DB-448C-9C15-2A4BEC5AE8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31B3A5-4A08-4E0A-AC81-84227CDB50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99E6B4-F73D-4EEA-95B4-5D19961B5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1BC423-8412-4349-84FD-0F562537B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99FB81-6985-4263-9536-113B934B2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19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8C56-AAC0-439E-A27E-B9544A892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DA44EB-8FB5-47E3-A0C9-4F41D7F68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91F4CB-D79D-4F07-883C-DDFECEA15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A94DCD-7639-4E18-84CB-A189114BA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25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BA6EB6-4073-4B92-8EC6-3DCE9D94C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BE9ECD-C628-4B32-BC6F-B4B238AAA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244CAD-29F6-42EC-855F-D1B899392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61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B3A22-1D8F-4E12-977B-AC15A8280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5F962-FBD2-422C-A62B-2352A27CF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952CFE-1C30-46DB-BFEA-F6756AA76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B37B8B-E7DC-4B14-9F8E-23DFA5310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C90D1-2B0B-4582-BA4C-352D2AAD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C91700-FD60-44EE-809E-FB86877F5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14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C8032-9426-481F-8E0B-E1C3EA469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CCE457-DEBE-4512-A161-E1DD7BFF55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A3C6B-436B-405F-A6A6-A9AC68EA3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31067-7C4D-4FCD-BED1-945B8FE92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5CB18-BF0F-48DC-8104-F9A131BDB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2B014-A9F7-405F-A341-25CA219E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1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0C20E1-51FF-4E2A-9D53-8A47A3710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EF38C-BC36-4EC0-B543-0BF9BEC08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5FAF1-A4D7-4B88-9C29-F7E1086AC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B3C54-0117-4A2B-8085-400FD76789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0A3B7-2102-4AFE-903A-C9F2D43E3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98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969AC7-4E2F-CB31-AFB1-3DF79C1AC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A5E4D9-3683-B07D-501B-54D3FB298CE4}"/>
              </a:ext>
            </a:extLst>
          </p:cNvPr>
          <p:cNvSpPr txBox="1"/>
          <p:nvPr/>
        </p:nvSpPr>
        <p:spPr>
          <a:xfrm>
            <a:off x="1371600" y="2705100"/>
            <a:ext cx="15087600" cy="19389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7030A0"/>
                </a:solidFill>
              </a:rPr>
              <a:t>Evaluasi</a:t>
            </a:r>
            <a:r>
              <a:rPr lang="en-US" sz="6000" b="1" dirty="0">
                <a:solidFill>
                  <a:srgbClr val="7030A0"/>
                </a:solidFill>
              </a:rPr>
              <a:t> Kinerja 2024 dan Program </a:t>
            </a:r>
            <a:r>
              <a:rPr lang="en-US" sz="6000" b="1" dirty="0" err="1">
                <a:solidFill>
                  <a:srgbClr val="7030A0"/>
                </a:solidFill>
              </a:rPr>
              <a:t>Kerja</a:t>
            </a:r>
            <a:r>
              <a:rPr lang="en-US" sz="6000" b="1" dirty="0">
                <a:solidFill>
                  <a:srgbClr val="7030A0"/>
                </a:solidFill>
              </a:rPr>
              <a:t> 2025</a:t>
            </a:r>
          </a:p>
          <a:p>
            <a:pPr algn="ctr"/>
            <a:r>
              <a:rPr lang="en-US" sz="6000" b="1" dirty="0" err="1">
                <a:solidFill>
                  <a:srgbClr val="7030A0"/>
                </a:solidFill>
              </a:rPr>
              <a:t>Satuan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Penjaminan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Mutu</a:t>
            </a:r>
            <a:endParaRPr lang="en-US" sz="6000" b="1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44DDBA-4FF1-A5E7-9D45-839D49BE4AC2}"/>
              </a:ext>
            </a:extLst>
          </p:cNvPr>
          <p:cNvSpPr txBox="1"/>
          <p:nvPr/>
        </p:nvSpPr>
        <p:spPr>
          <a:xfrm>
            <a:off x="4495800" y="6743700"/>
            <a:ext cx="8839200" cy="2554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990099"/>
                </a:solidFill>
              </a:rPr>
              <a:t>Rapat</a:t>
            </a:r>
            <a:r>
              <a:rPr lang="en-US" sz="4000" b="1" dirty="0">
                <a:solidFill>
                  <a:srgbClr val="990099"/>
                </a:solidFill>
              </a:rPr>
              <a:t> </a:t>
            </a:r>
            <a:r>
              <a:rPr lang="en-US" sz="4000" b="1" dirty="0" err="1">
                <a:solidFill>
                  <a:srgbClr val="990099"/>
                </a:solidFill>
              </a:rPr>
              <a:t>Kerja</a:t>
            </a:r>
            <a:r>
              <a:rPr lang="en-US" sz="4000" b="1" dirty="0">
                <a:solidFill>
                  <a:srgbClr val="990099"/>
                </a:solidFill>
              </a:rPr>
              <a:t> Akhir </a:t>
            </a:r>
            <a:r>
              <a:rPr lang="en-US" sz="4000" b="1" dirty="0" err="1">
                <a:solidFill>
                  <a:srgbClr val="990099"/>
                </a:solidFill>
              </a:rPr>
              <a:t>Tahun</a:t>
            </a:r>
            <a:r>
              <a:rPr lang="en-US" sz="4000" b="1" dirty="0">
                <a:solidFill>
                  <a:srgbClr val="990099"/>
                </a:solidFill>
              </a:rPr>
              <a:t> 2024</a:t>
            </a:r>
          </a:p>
          <a:p>
            <a:pPr algn="ctr"/>
            <a:r>
              <a:rPr lang="en-US" sz="4000" b="1" dirty="0" err="1">
                <a:solidFill>
                  <a:srgbClr val="990099"/>
                </a:solidFill>
              </a:rPr>
              <a:t>Fakultas</a:t>
            </a:r>
            <a:r>
              <a:rPr lang="en-US" sz="4000" b="1" dirty="0">
                <a:solidFill>
                  <a:srgbClr val="990099"/>
                </a:solidFill>
              </a:rPr>
              <a:t> Sains dan </a:t>
            </a:r>
            <a:r>
              <a:rPr lang="en-US" sz="4000" b="1" dirty="0" err="1">
                <a:solidFill>
                  <a:srgbClr val="990099"/>
                </a:solidFill>
              </a:rPr>
              <a:t>Teknologi</a:t>
            </a:r>
            <a:endParaRPr lang="en-US" sz="4000" b="1" dirty="0">
              <a:solidFill>
                <a:srgbClr val="990099"/>
              </a:solidFill>
            </a:endParaRPr>
          </a:p>
          <a:p>
            <a:pPr algn="ctr"/>
            <a:endParaRPr lang="en-US" sz="4000" b="1" dirty="0">
              <a:solidFill>
                <a:srgbClr val="990099"/>
              </a:solidFill>
            </a:endParaRPr>
          </a:p>
          <a:p>
            <a:pPr algn="ctr"/>
            <a:r>
              <a:rPr lang="en-ID" sz="4000" b="1" dirty="0" err="1">
                <a:solidFill>
                  <a:srgbClr val="990099"/>
                </a:solidFill>
              </a:rPr>
              <a:t>Selasa</a:t>
            </a:r>
            <a:r>
              <a:rPr lang="en-ID" sz="4000" b="1" dirty="0">
                <a:solidFill>
                  <a:srgbClr val="990099"/>
                </a:solidFill>
              </a:rPr>
              <a:t>, 24 </a:t>
            </a:r>
            <a:r>
              <a:rPr lang="en-ID" sz="4000" b="1" dirty="0" err="1">
                <a:solidFill>
                  <a:srgbClr val="990099"/>
                </a:solidFill>
              </a:rPr>
              <a:t>Desember</a:t>
            </a:r>
            <a:r>
              <a:rPr lang="en-ID" sz="4000" b="1" dirty="0">
                <a:solidFill>
                  <a:srgbClr val="990099"/>
                </a:solidFill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166169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323F67-34BA-B819-F8EF-9B86F6C12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8152595"/>
            <a:ext cx="2575815" cy="2140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368F94-5F5E-91EE-BC15-EF32268F5DB0}"/>
              </a:ext>
            </a:extLst>
          </p:cNvPr>
          <p:cNvSpPr txBox="1"/>
          <p:nvPr/>
        </p:nvSpPr>
        <p:spPr>
          <a:xfrm>
            <a:off x="4191000" y="496996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CAPAIAN KINERJA TAHUN 2024</a:t>
            </a:r>
            <a:endParaRPr lang="en-US" sz="3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DD70BC3-FEFD-51A7-AE7C-B3AED2A39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684038"/>
              </p:ext>
            </p:extLst>
          </p:nvPr>
        </p:nvGraphicFramePr>
        <p:xfrm>
          <a:off x="948753" y="1485900"/>
          <a:ext cx="16653447" cy="8230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1027">
                  <a:extLst>
                    <a:ext uri="{9D8B030D-6E8A-4147-A177-3AD203B41FA5}">
                      <a16:colId xmlns:a16="http://schemas.microsoft.com/office/drawing/2014/main" val="2761354377"/>
                    </a:ext>
                  </a:extLst>
                </a:gridCol>
                <a:gridCol w="5288061">
                  <a:extLst>
                    <a:ext uri="{9D8B030D-6E8A-4147-A177-3AD203B41FA5}">
                      <a16:colId xmlns:a16="http://schemas.microsoft.com/office/drawing/2014/main" val="1633035180"/>
                    </a:ext>
                  </a:extLst>
                </a:gridCol>
                <a:gridCol w="5714166">
                  <a:extLst>
                    <a:ext uri="{9D8B030D-6E8A-4147-A177-3AD203B41FA5}">
                      <a16:colId xmlns:a16="http://schemas.microsoft.com/office/drawing/2014/main" val="2400877812"/>
                    </a:ext>
                  </a:extLst>
                </a:gridCol>
                <a:gridCol w="4800193">
                  <a:extLst>
                    <a:ext uri="{9D8B030D-6E8A-4147-A177-3AD203B41FA5}">
                      <a16:colId xmlns:a16="http://schemas.microsoft.com/office/drawing/2014/main" val="43869636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 fontAlgn="t"/>
                      <a:r>
                        <a:rPr lang="en-ID" sz="3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ID" sz="3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2F52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28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Aktivitas</a:t>
                      </a:r>
                      <a:r>
                        <a:rPr lang="en-ID" sz="2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yang </a:t>
                      </a:r>
                      <a:r>
                        <a:rPr lang="en-ID" sz="28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dilakukan</a:t>
                      </a:r>
                      <a:endParaRPr lang="en-ID" sz="2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2F52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Hasil</a:t>
                      </a:r>
                    </a:p>
                  </a:txBody>
                  <a:tcPr marL="9525" marR="9525" marT="9525" marB="0" anchor="ctr">
                    <a:solidFill>
                      <a:srgbClr val="2F5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Program </a:t>
                      </a:r>
                      <a:r>
                        <a:rPr lang="en-ID" sz="28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Kerja</a:t>
                      </a:r>
                      <a:r>
                        <a:rPr lang="en-ID" sz="2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2025</a:t>
                      </a:r>
                      <a:endParaRPr lang="en-ID" sz="2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2F52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661158"/>
                  </a:ext>
                </a:extLst>
              </a:tr>
              <a:tr h="2451276">
                <a:tc>
                  <a:txBody>
                    <a:bodyPr/>
                    <a:lstStyle/>
                    <a:p>
                      <a:pPr algn="ctr" fontAlgn="t"/>
                      <a:r>
                        <a:rPr lang="en-ID" sz="2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ID" sz="2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2F52A0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 algn="l" fontAlgn="t"/>
                      <a:r>
                        <a:rPr lang="nb-N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Mengawal dan memantau proses pembelajaran di semester genap 2023/2024 dan semester gasal 2024/2025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>
                        <a:spcAft>
                          <a:spcPts val="600"/>
                        </a:spcAft>
                      </a:pP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Tersusunnya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laporan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bulanan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SPM yang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berisi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aktivitas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pembelajaran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di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setiap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program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studi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termasuk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pelaporan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komplain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Seluruh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laporan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telah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dikirim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kepada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Dekan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Laporan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bulanan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SPM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akan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tetap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disusun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untuk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memastikan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bahwa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proses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pembelajaran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terus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meningkat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kualitasnya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melalui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koordinasi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antara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GPM dan KPS.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67972579"/>
                  </a:ext>
                </a:extLst>
              </a:tr>
              <a:tr h="2168252">
                <a:tc>
                  <a:txBody>
                    <a:bodyPr/>
                    <a:lstStyle/>
                    <a:p>
                      <a:pPr algn="ctr" fontAlgn="t"/>
                      <a:r>
                        <a:rPr lang="en-ID" sz="2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ID" sz="2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2F52A0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 algn="l" fontAlgn="t"/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Mengawal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proses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penyusunan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borang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akreditasi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prodi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S2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Biologi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S2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Matematika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dan S3 MIPA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Prodi S2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Biologi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dan S2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Matematika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telah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divisitasi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pada 19-20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Desember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2024,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sedangkan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prodi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S3 MIPA </a:t>
                      </a:r>
                    </a:p>
                    <a:p>
                      <a:pPr algn="l" fontAlgn="t"/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sedang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menyusun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dokumen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akreditasi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Mengawal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proses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implementasi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sebagaimana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masukan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rekomendasi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asesor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LAMSAMA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3805666"/>
                  </a:ext>
                </a:extLst>
              </a:tr>
              <a:tr h="2806428">
                <a:tc>
                  <a:txBody>
                    <a:bodyPr/>
                    <a:lstStyle/>
                    <a:p>
                      <a:pPr algn="ctr" fontAlgn="t"/>
                      <a:r>
                        <a:rPr lang="en-ID" sz="2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2F52A0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 algn="l" fontAlgn="t"/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Mengawal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proses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penyusunan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dokumen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akreditasi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internasional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ASIIN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prodi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S1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Matematika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S1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Fisika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S1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Statistika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S1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Sistem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Informasi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S1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Biologi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dan  </a:t>
                      </a:r>
                    </a:p>
                    <a:p>
                      <a:pPr marL="177800" indent="0" algn="l" fontAlgn="t"/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S1 Teknik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Lingkungan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Telah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divisitasi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oleh ASIIN pada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Juni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2024 dan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telah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mendapatkan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sertifikat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akreditasi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dengan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beberapa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rekomendasi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Mengawal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proses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implementasi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dari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tindaklanjut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atas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rekomendasi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yang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telah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dikirim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lembaga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ASIIN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104141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3331C62-EF4C-C4A5-A465-63D3589A9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75815" cy="2140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72702A-A59C-FAE7-E9BE-AADE70321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2937" y="9052453"/>
            <a:ext cx="1425063" cy="12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1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323F67-34BA-B819-F8EF-9B86F6C12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8152595"/>
            <a:ext cx="2575815" cy="2140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368F94-5F5E-91EE-BC15-EF32268F5DB0}"/>
              </a:ext>
            </a:extLst>
          </p:cNvPr>
          <p:cNvSpPr txBox="1"/>
          <p:nvPr/>
        </p:nvSpPr>
        <p:spPr>
          <a:xfrm>
            <a:off x="4191000" y="496996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CAPAIAN KINERJA TAHUN 2024</a:t>
            </a:r>
            <a:endParaRPr lang="en-US" sz="3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DD70BC3-FEFD-51A7-AE7C-B3AED2A39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332609"/>
              </p:ext>
            </p:extLst>
          </p:nvPr>
        </p:nvGraphicFramePr>
        <p:xfrm>
          <a:off x="922021" y="1418016"/>
          <a:ext cx="16653447" cy="8655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1027">
                  <a:extLst>
                    <a:ext uri="{9D8B030D-6E8A-4147-A177-3AD203B41FA5}">
                      <a16:colId xmlns:a16="http://schemas.microsoft.com/office/drawing/2014/main" val="2761354377"/>
                    </a:ext>
                  </a:extLst>
                </a:gridCol>
                <a:gridCol w="5016373">
                  <a:extLst>
                    <a:ext uri="{9D8B030D-6E8A-4147-A177-3AD203B41FA5}">
                      <a16:colId xmlns:a16="http://schemas.microsoft.com/office/drawing/2014/main" val="163303518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400877812"/>
                    </a:ext>
                  </a:extLst>
                </a:gridCol>
                <a:gridCol w="5756847">
                  <a:extLst>
                    <a:ext uri="{9D8B030D-6E8A-4147-A177-3AD203B41FA5}">
                      <a16:colId xmlns:a16="http://schemas.microsoft.com/office/drawing/2014/main" val="438696363"/>
                    </a:ext>
                  </a:extLst>
                </a:gridCol>
              </a:tblGrid>
              <a:tr h="900703">
                <a:tc>
                  <a:txBody>
                    <a:bodyPr/>
                    <a:lstStyle/>
                    <a:p>
                      <a:pPr algn="ctr" fontAlgn="t"/>
                      <a:r>
                        <a:rPr lang="en-ID" sz="3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ID" sz="3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2F52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28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Aktivitas</a:t>
                      </a:r>
                      <a:r>
                        <a:rPr lang="en-ID" sz="2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yang </a:t>
                      </a:r>
                      <a:r>
                        <a:rPr lang="en-ID" sz="28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dilakukan</a:t>
                      </a:r>
                      <a:endParaRPr lang="en-ID" sz="2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2F52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Hasil</a:t>
                      </a:r>
                    </a:p>
                  </a:txBody>
                  <a:tcPr marL="9525" marR="9525" marT="9525" marB="0" anchor="ctr">
                    <a:solidFill>
                      <a:srgbClr val="2F52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2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Program </a:t>
                      </a:r>
                      <a:r>
                        <a:rPr lang="en-ID" sz="28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Kerja</a:t>
                      </a:r>
                      <a:r>
                        <a:rPr lang="en-ID" sz="2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2025</a:t>
                      </a:r>
                      <a:endParaRPr lang="en-ID" sz="2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2F52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661158"/>
                  </a:ext>
                </a:extLst>
              </a:tr>
              <a:tr h="1514489">
                <a:tc>
                  <a:txBody>
                    <a:bodyPr/>
                    <a:lstStyle/>
                    <a:p>
                      <a:pPr algn="ctr" fontAlgn="t"/>
                      <a:r>
                        <a:rPr lang="en-ID" sz="2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ID" sz="2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2F52A0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 algn="l" fontAlgn="t"/>
                      <a:r>
                        <a:rPr lang="nb-N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Mengawal proses penyusunan dokumen akreditasi internasional RSC prodi S1 Kimia dan S2 Kimia. 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>
                        <a:spcAft>
                          <a:spcPts val="600"/>
                        </a:spcAft>
                      </a:pPr>
                      <a:r>
                        <a:rPr lang="fi-FI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Saat ini sedang menunggu proses visitasi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Berkoordinasi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dengan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KPS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dalam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mempersiapkan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dokumen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yang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diperlukan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67972579"/>
                  </a:ext>
                </a:extLst>
              </a:tr>
              <a:tr h="2320652">
                <a:tc>
                  <a:txBody>
                    <a:bodyPr/>
                    <a:lstStyle/>
                    <a:p>
                      <a:pPr algn="ctr" fontAlgn="t"/>
                      <a:r>
                        <a:rPr lang="en-ID" sz="2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ID" sz="2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2F52A0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 algn="l" fontAlgn="t"/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Mendampingi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fakultas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dan 13 program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studi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dalam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mempersiapkan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dokumen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pendukung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AMI 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Perolehan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status AMI 2024: </a:t>
                      </a:r>
                    </a:p>
                    <a:p>
                      <a:pPr algn="l" fontAlgn="t"/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Bintang 5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bagi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FST dan 11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prodi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serta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Bintang 4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bagi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prodi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S2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Matematika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dan S2 Teknik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Biomedis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Menindaklanjuti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temuan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/saran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dari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auditor AMI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serta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mempersiapkan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bukti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dukung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yang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diperlukan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3805666"/>
                  </a:ext>
                </a:extLst>
              </a:tr>
              <a:tr h="1267966">
                <a:tc>
                  <a:txBody>
                    <a:bodyPr/>
                    <a:lstStyle/>
                    <a:p>
                      <a:pPr algn="ctr" fontAlgn="t"/>
                      <a:r>
                        <a:rPr lang="en-ID" sz="2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2F52A0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 algn="l" fontAlgn="t"/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Memastikan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bahwa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seluruh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komplain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yang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masuk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telah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ditindaklanjuti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Selama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2024:</a:t>
                      </a:r>
                    </a:p>
                    <a:p>
                      <a:pPr algn="l" fontAlgn="t"/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Komplain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yang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masuk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52, dan 43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dintaranya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telah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ditindaklanjuti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dengan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tuntas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sedangkan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9 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masih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dalam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proses </a:t>
                      </a:r>
                      <a:r>
                        <a:rPr lang="en-ID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(cut off 17 Des 2024)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Sistem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pelaporan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komplain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melalui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rekap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per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bulan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disamping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pengukuran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kepuasan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lainnya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yang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dilakukan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per semester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397619"/>
                  </a:ext>
                </a:extLst>
              </a:tr>
              <a:tr h="1410841">
                <a:tc>
                  <a:txBody>
                    <a:bodyPr/>
                    <a:lstStyle/>
                    <a:p>
                      <a:pPr algn="ctr" fontAlgn="t"/>
                      <a:r>
                        <a:rPr lang="en-ID" sz="2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2F52A0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 algn="l" fontAlgn="t"/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Terlibat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aktif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dalam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tim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pembangunan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zona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integritas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Dokumen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dukung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telah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disubmit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melalui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inspirasi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Dikt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Berkoordinasi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dengan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tim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USID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fakultas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untuk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memfasilitasi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penyediaan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bukti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dukung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melalui</a:t>
                      </a:r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sistem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104141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3331C62-EF4C-C4A5-A465-63D3589A9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75815" cy="2140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72702A-A59C-FAE7-E9BE-AADE70321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2937" y="9052453"/>
            <a:ext cx="1425063" cy="12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22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69A64B6-63FC-4F50-8D11-E11318B939B8}"/>
              </a:ext>
            </a:extLst>
          </p:cNvPr>
          <p:cNvSpPr/>
          <p:nvPr/>
        </p:nvSpPr>
        <p:spPr>
          <a:xfrm>
            <a:off x="491289" y="1790700"/>
            <a:ext cx="16882311" cy="7391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90563" indent="-690563" algn="just">
              <a:buFont typeface="+mj-lt"/>
              <a:buAutoNum type="arabicPeriod"/>
            </a:pP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Mengawal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implementasi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memantau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mengevaluasi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support lain yang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mendukung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  <a:tabLst>
                <a:tab pos="738188" algn="l"/>
              </a:tabLst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Melengkapi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SOP proses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pendidikan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berkoordinasi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	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akademik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738188" indent="-738188" algn="just">
              <a:buFont typeface="+mj-lt"/>
              <a:buAutoNum type="arabicPeriod"/>
              <a:tabLst>
                <a:tab pos="738188" algn="l"/>
              </a:tabLst>
            </a:pP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Mengawal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implementasi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tindaklanjut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direkomendasikan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asesor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LAMSAMA, LAMTEKNIK, LAMINFOKOM,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ASIIN dan RSC.</a:t>
            </a:r>
          </a:p>
          <a:p>
            <a:pPr marL="738188" indent="-738188" algn="just">
              <a:buFont typeface="+mj-lt"/>
              <a:buAutoNum type="arabicPeriod"/>
            </a:pP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dokumentasi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berkoordinasi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USID). </a:t>
            </a:r>
          </a:p>
          <a:p>
            <a:pPr marL="738188" indent="-738188" algn="just">
              <a:buFont typeface="+mj-lt"/>
              <a:buAutoNum type="arabicPeriod"/>
            </a:pP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Mengawal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implementasi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memantau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mengevaluasi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support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mendukung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25475" indent="-625475">
              <a:buFont typeface="+mj-lt"/>
              <a:buAutoNum type="arabicPeriod"/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Workshop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penulisan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LED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GPM dan KPS agar proses AMI dan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akreditasi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berjalan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optimal</a:t>
            </a:r>
            <a:br>
              <a:rPr lang="en-US" sz="4000" dirty="0">
                <a:solidFill>
                  <a:schemeClr val="tx1"/>
                </a:solidFill>
              </a:rPr>
            </a:b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5967BFC-1DE1-4214-A516-9F2F93D5B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289" y="723900"/>
            <a:ext cx="6667500" cy="533400"/>
          </a:xfrm>
        </p:spPr>
        <p:txBody>
          <a:bodyPr>
            <a:normAutofit fontScale="90000"/>
          </a:bodyPr>
          <a:lstStyle/>
          <a:p>
            <a:pPr marL="63500" indent="-63500"/>
            <a:br>
              <a:rPr lang="en-US" b="1" dirty="0"/>
            </a:br>
            <a:r>
              <a:rPr lang="en-US" b="1" dirty="0"/>
              <a:t>Program </a:t>
            </a:r>
            <a:r>
              <a:rPr lang="en-US" b="1" dirty="0" err="1"/>
              <a:t>Kerja</a:t>
            </a:r>
            <a:r>
              <a:rPr lang="en-US" b="1" dirty="0"/>
              <a:t> 2025</a:t>
            </a:r>
            <a:br>
              <a:rPr lang="en-US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9448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2219</TotalTime>
  <Words>461</Words>
  <Application>Microsoft Office PowerPoint</Application>
  <PresentationFormat>Custom</PresentationFormat>
  <Paragraphs>56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 Program Kerja 2025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</dc:title>
  <dc:creator>UNAIR</dc:creator>
  <cp:lastModifiedBy>innakuswandari@outlook.com</cp:lastModifiedBy>
  <cp:revision>63</cp:revision>
  <dcterms:created xsi:type="dcterms:W3CDTF">2006-08-16T00:00:00Z</dcterms:created>
  <dcterms:modified xsi:type="dcterms:W3CDTF">2024-12-24T02:12:45Z</dcterms:modified>
  <dc:identifier>DAEuoNLRNjU</dc:identifier>
</cp:coreProperties>
</file>